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</p:sldIdLst>
  <p:sldSz cy="5143500" cx="9144000"/>
  <p:notesSz cx="6858000" cy="9144000"/>
  <p:embeddedFontLst>
    <p:embeddedFont>
      <p:font typeface="Lora"/>
      <p:regular r:id="rId45"/>
      <p:bold r:id="rId46"/>
      <p:italic r:id="rId47"/>
      <p:boldItalic r:id="rId4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20" Type="http://schemas.openxmlformats.org/officeDocument/2006/relationships/slide" Target="slides/slide1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22" Type="http://schemas.openxmlformats.org/officeDocument/2006/relationships/slide" Target="slides/slide18.xml"/><Relationship Id="rId44" Type="http://schemas.openxmlformats.org/officeDocument/2006/relationships/slide" Target="slides/slide40.xml"/><Relationship Id="rId21" Type="http://schemas.openxmlformats.org/officeDocument/2006/relationships/slide" Target="slides/slide17.xml"/><Relationship Id="rId43" Type="http://schemas.openxmlformats.org/officeDocument/2006/relationships/slide" Target="slides/slide39.xml"/><Relationship Id="rId24" Type="http://schemas.openxmlformats.org/officeDocument/2006/relationships/slide" Target="slides/slide20.xml"/><Relationship Id="rId46" Type="http://schemas.openxmlformats.org/officeDocument/2006/relationships/font" Target="fonts/Lora-bold.fntdata"/><Relationship Id="rId23" Type="http://schemas.openxmlformats.org/officeDocument/2006/relationships/slide" Target="slides/slide19.xml"/><Relationship Id="rId45" Type="http://schemas.openxmlformats.org/officeDocument/2006/relationships/font" Target="fonts/Lora-regular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48" Type="http://schemas.openxmlformats.org/officeDocument/2006/relationships/font" Target="fonts/Lora-boldItalic.fntdata"/><Relationship Id="rId25" Type="http://schemas.openxmlformats.org/officeDocument/2006/relationships/slide" Target="slides/slide21.xml"/><Relationship Id="rId47" Type="http://schemas.openxmlformats.org/officeDocument/2006/relationships/font" Target="fonts/Lora-italic.fntdata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slide" Target="slides/slide31.xml"/><Relationship Id="rId12" Type="http://schemas.openxmlformats.org/officeDocument/2006/relationships/slide" Target="slides/slide8.xml"/><Relationship Id="rId34" Type="http://schemas.openxmlformats.org/officeDocument/2006/relationships/slide" Target="slides/slide30.xml"/><Relationship Id="rId15" Type="http://schemas.openxmlformats.org/officeDocument/2006/relationships/slide" Target="slides/slide11.xml"/><Relationship Id="rId37" Type="http://schemas.openxmlformats.org/officeDocument/2006/relationships/slide" Target="slides/slide33.xml"/><Relationship Id="rId14" Type="http://schemas.openxmlformats.org/officeDocument/2006/relationships/slide" Target="slides/slide10.xml"/><Relationship Id="rId36" Type="http://schemas.openxmlformats.org/officeDocument/2006/relationships/slide" Target="slides/slide32.xml"/><Relationship Id="rId17" Type="http://schemas.openxmlformats.org/officeDocument/2006/relationships/slide" Target="slides/slide13.xml"/><Relationship Id="rId39" Type="http://schemas.openxmlformats.org/officeDocument/2006/relationships/slide" Target="slides/slide35.xml"/><Relationship Id="rId16" Type="http://schemas.openxmlformats.org/officeDocument/2006/relationships/slide" Target="slides/slide12.xml"/><Relationship Id="rId38" Type="http://schemas.openxmlformats.org/officeDocument/2006/relationships/slide" Target="slides/slide34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4d663b5c5b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g4d663b5c5b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886bb6cbe5_1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3886bb6cbe5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886bb6cbe5_1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3886bb6cbe5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886bb6cbe5_1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3886bb6cbe5_1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4de153af3a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4de153af3a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4de153af3a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4de153af3a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4de153af3a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4de153af3a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886bb6cbe5_1_2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3886bb6cbe5_1_2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4df15321a5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4df15321a5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4df15321a5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4df15321a5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4df15321a5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4df15321a5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33c68eee7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33c68eee7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4df15321a5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4df15321a5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4df15321a5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4df15321a5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3886bb6cbe5_1_2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3886bb6cbe5_1_2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4df15321a5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4df15321a5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4df15321a5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4df15321a5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3886bb6cbe5_1_3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3886bb6cbe5_1_3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3886bb6cbe5_1_3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3886bb6cbe5_1_3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886bb6cbe5_1_3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886bb6cbe5_1_3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3886bb6cbe5_1_3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3886bb6cbe5_1_3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3886bb6cbe5_1_3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3886bb6cbe5_1_3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3c68eee72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3c68eee72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3886bb6cbe5_1_3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3886bb6cbe5_1_3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4df15321a5_0_2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4df15321a5_0_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4df15321a5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4df15321a5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4df15321a5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4df15321a5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3886bb6cbe5_1_3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3886bb6cbe5_1_3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4df15321a5_0_2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4df15321a5_0_2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3886bb6cbe5_1_3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3886bb6cbe5_1_3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3886bb6cbe5_1_3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3886bb6cbe5_1_3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4df15321a5_0_2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4df15321a5_0_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4df15321a5_0_3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4df15321a5_0_3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5a7a3cf30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5a7a3cf30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4df15321a5_0_3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4df15321a5_0_3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045465c08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2045465c08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4de153af3a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4de153af3a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886bb6cbe5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886bb6cbe5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4de153af3a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4de153af3a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4de153af3a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4de153af3a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7" name="Google Shape;47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8" name="Google Shape;48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9" name="Google Shape;39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0" name="Google Shape;40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1" name="Google Shape;41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4" name="Google Shape;4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" name="Google Shape;9;p1"/>
          <p:cNvSpPr txBox="1"/>
          <p:nvPr/>
        </p:nvSpPr>
        <p:spPr>
          <a:xfrm>
            <a:off x="311700" y="4663225"/>
            <a:ext cx="3459300" cy="3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E56B6A"/>
                </a:solidFill>
                <a:latin typeface="Lora"/>
                <a:ea typeface="Lora"/>
                <a:cs typeface="Lora"/>
                <a:sym typeface="Lora"/>
              </a:rPr>
              <a:t>COMP 2714</a:t>
            </a:r>
            <a:r>
              <a:rPr lang="en-GB" sz="1000">
                <a:latin typeface="Lora"/>
                <a:ea typeface="Lora"/>
                <a:cs typeface="Lora"/>
                <a:sym typeface="Lora"/>
              </a:rPr>
              <a:t> - </a:t>
            </a:r>
            <a:r>
              <a:rPr b="1" lang="en-GB" sz="1000">
                <a:latin typeface="Lora"/>
                <a:ea typeface="Lora"/>
                <a:cs typeface="Lora"/>
                <a:sym typeface="Lora"/>
              </a:rPr>
              <a:t>Maryam Khezrzadeh</a:t>
            </a:r>
            <a:endParaRPr b="1" sz="1000">
              <a:latin typeface="Lora"/>
              <a:ea typeface="Lora"/>
              <a:cs typeface="Lora"/>
              <a:sym typeface="Lora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png"/><Relationship Id="rId4" Type="http://schemas.openxmlformats.org/officeDocument/2006/relationships/image" Target="../media/image1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Relationship Id="rId4" Type="http://schemas.openxmlformats.org/officeDocument/2006/relationships/image" Target="../media/image1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8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7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7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0.png"/><Relationship Id="rId4" Type="http://schemas.openxmlformats.org/officeDocument/2006/relationships/image" Target="../media/image6.png"/><Relationship Id="rId5" Type="http://schemas.openxmlformats.org/officeDocument/2006/relationships/image" Target="../media/image9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8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9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Module 4 – Functional Dependencies &amp; Normalization</a:t>
            </a:r>
            <a:endParaRPr/>
          </a:p>
        </p:txBody>
      </p:sp>
      <p:sp>
        <p:nvSpPr>
          <p:cNvPr id="56" name="Google Shape;56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Learning Outcome (LO2): Apply techniques of database design including functional dependencies and normalization.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Functional Dependencies (FDs)</a:t>
            </a:r>
            <a:endParaRPr/>
          </a:p>
        </p:txBody>
      </p:sp>
      <p:sp>
        <p:nvSpPr>
          <p:cNvPr id="117" name="Google Shape;117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GB" sz="2400"/>
              <a:t>Definition: Attribute set X → Y if </a:t>
            </a:r>
            <a:r>
              <a:rPr b="1" lang="en-GB" sz="2400"/>
              <a:t>each value of X maps to exactly one Y.</a:t>
            </a:r>
            <a:endParaRPr b="1"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GB" sz="2400"/>
              <a:t>Example: </a:t>
            </a:r>
            <a:endParaRPr sz="24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 sz="1800"/>
              <a:t>PROJ_NUM → PROJ_NAME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 sz="1800"/>
              <a:t>EMP_NUM → EMP_NAME</a:t>
            </a:r>
            <a:endParaRPr sz="18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GB" sz="2400"/>
              <a:t>Notation: </a:t>
            </a:r>
            <a:r>
              <a:rPr b="1" lang="en-GB" sz="2400"/>
              <a:t>X → Y</a:t>
            </a:r>
            <a:endParaRPr b="1" sz="2400"/>
          </a:p>
        </p:txBody>
      </p:sp>
      <p:pic>
        <p:nvPicPr>
          <p:cNvPr id="118" name="Google Shape;11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0350" y="1753625"/>
            <a:ext cx="3401325" cy="292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Keys and Dependencies</a:t>
            </a:r>
            <a:endParaRPr/>
          </a:p>
        </p:txBody>
      </p:sp>
      <p:sp>
        <p:nvSpPr>
          <p:cNvPr id="124" name="Google Shape;124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en-GB"/>
              <a:t>Superkey:</a:t>
            </a:r>
            <a:r>
              <a:rPr lang="en-GB"/>
              <a:t> set of attributes uniquely identifying rows.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en-GB"/>
              <a:t>Candidate key:</a:t>
            </a:r>
            <a:r>
              <a:rPr lang="en-GB"/>
              <a:t> minimal superkey.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en-GB"/>
              <a:t>Primary key:</a:t>
            </a:r>
            <a:r>
              <a:rPr lang="en-GB"/>
              <a:t> chosen candidate key.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Use FDs to validate keys &amp; discover redundancy.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Our goal in analyzing FDs is to validate keys: to check that the chosen key really does uniquely identify tuples without including unnecessary attributes. </a:t>
            </a:r>
            <a:r>
              <a:rPr b="1" lang="en-GB"/>
              <a:t>A good key should be minimal.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Normalization Overview</a:t>
            </a:r>
            <a:endParaRPr/>
          </a:p>
        </p:txBody>
      </p:sp>
      <p:sp>
        <p:nvSpPr>
          <p:cNvPr id="130" name="Google Shape;130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GB" sz="2400"/>
              <a:t>Goal: refine schema to reduce redundancy.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GB" sz="2400"/>
              <a:t>Each normal form enforces stricter rules:</a:t>
            </a:r>
            <a:endParaRPr sz="24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 sz="1800"/>
              <a:t>1NF – no repeating groups.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 sz="1800"/>
              <a:t>2NF – no partial dependencies.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 sz="1800"/>
              <a:t>3NF – no transitive dependencies.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 sz="1800"/>
              <a:t>BCNF – every determinant is a superkey.</a:t>
            </a:r>
            <a:endParaRPr sz="1800"/>
          </a:p>
        </p:txBody>
      </p:sp>
      <p:pic>
        <p:nvPicPr>
          <p:cNvPr id="131" name="Google Shape;13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75200" y="2030325"/>
            <a:ext cx="3189175" cy="224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Example</a:t>
            </a:r>
            <a:endParaRPr b="1"/>
          </a:p>
        </p:txBody>
      </p:sp>
      <p:pic>
        <p:nvPicPr>
          <p:cNvPr id="137" name="Google Shape;13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90" y="276725"/>
            <a:ext cx="5921836" cy="445440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5"/>
          <p:cNvSpPr txBox="1"/>
          <p:nvPr/>
        </p:nvSpPr>
        <p:spPr>
          <a:xfrm>
            <a:off x="6729825" y="1017725"/>
            <a:ext cx="2331300" cy="371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highlight>
                  <a:srgbClr val="FFFF00"/>
                </a:highlight>
              </a:rPr>
              <a:t>Sample Report</a:t>
            </a:r>
            <a:r>
              <a:rPr lang="en-GB"/>
              <a:t> for a construction company that wants to bill its clients based on all the job done for their project.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 single report can be an </a:t>
            </a:r>
            <a:r>
              <a:rPr b="1" lang="en-GB">
                <a:highlight>
                  <a:srgbClr val="B6D7A8"/>
                </a:highlight>
              </a:rPr>
              <a:t>excellent</a:t>
            </a:r>
            <a:r>
              <a:rPr b="1" lang="en-GB">
                <a:highlight>
                  <a:srgbClr val="B6D7A8"/>
                </a:highlight>
              </a:rPr>
              <a:t> starting point</a:t>
            </a:r>
            <a:r>
              <a:rPr lang="en-GB">
                <a:highlight>
                  <a:srgbClr val="B6D7A8"/>
                </a:highlight>
              </a:rPr>
              <a:t> </a:t>
            </a:r>
            <a:r>
              <a:rPr lang="en-GB"/>
              <a:t>to identify the base data necessary (to produce the report)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So the DB designer records the </a:t>
            </a:r>
            <a:r>
              <a:rPr b="1" lang="en-GB">
                <a:highlight>
                  <a:srgbClr val="FF9900"/>
                </a:highlight>
              </a:rPr>
              <a:t>base data</a:t>
            </a:r>
            <a:r>
              <a:rPr lang="en-GB">
                <a:highlight>
                  <a:srgbClr val="FF9900"/>
                </a:highlight>
              </a:rPr>
              <a:t> </a:t>
            </a:r>
            <a:r>
              <a:rPr lang="en-GB"/>
              <a:t>in a table structure</a:t>
            </a:r>
            <a:endParaRPr/>
          </a:p>
        </p:txBody>
      </p:sp>
      <p:sp>
        <p:nvSpPr>
          <p:cNvPr id="139" name="Google Shape;139;p25"/>
          <p:cNvSpPr/>
          <p:nvPr/>
        </p:nvSpPr>
        <p:spPr>
          <a:xfrm>
            <a:off x="8171925" y="4554650"/>
            <a:ext cx="660300" cy="284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6"/>
          <p:cNvSpPr txBox="1"/>
          <p:nvPr/>
        </p:nvSpPr>
        <p:spPr>
          <a:xfrm>
            <a:off x="137550" y="3865875"/>
            <a:ext cx="8868900" cy="110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This is </a:t>
            </a:r>
            <a:r>
              <a:rPr b="1" lang="en-GB" sz="3000">
                <a:highlight>
                  <a:srgbClr val="FFFF00"/>
                </a:highlight>
              </a:rPr>
              <a:t>not a relational table</a:t>
            </a:r>
            <a:r>
              <a:rPr lang="en-GB" sz="3000"/>
              <a:t>. Why?</a:t>
            </a:r>
            <a:endParaRPr sz="3000"/>
          </a:p>
        </p:txBody>
      </p:sp>
      <p:pic>
        <p:nvPicPr>
          <p:cNvPr id="145" name="Google Shape;14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375" y="729300"/>
            <a:ext cx="8995251" cy="2775875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6"/>
          <p:cNvSpPr/>
          <p:nvPr/>
        </p:nvSpPr>
        <p:spPr>
          <a:xfrm>
            <a:off x="8171925" y="4554650"/>
            <a:ext cx="660300" cy="284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7"/>
          <p:cNvSpPr txBox="1"/>
          <p:nvPr/>
        </p:nvSpPr>
        <p:spPr>
          <a:xfrm>
            <a:off x="137550" y="3865875"/>
            <a:ext cx="8868900" cy="110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</p:txBody>
      </p:sp>
      <p:pic>
        <p:nvPicPr>
          <p:cNvPr id="152" name="Google Shape;15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548975"/>
            <a:ext cx="8839201" cy="2926259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7"/>
          <p:cNvSpPr txBox="1"/>
          <p:nvPr/>
        </p:nvSpPr>
        <p:spPr>
          <a:xfrm>
            <a:off x="137550" y="3865875"/>
            <a:ext cx="8868900" cy="110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There are </a:t>
            </a:r>
            <a:r>
              <a:rPr b="1" lang="en-GB" sz="3000">
                <a:highlight>
                  <a:srgbClr val="FFFF00"/>
                </a:highlight>
              </a:rPr>
              <a:t>multiple values</a:t>
            </a:r>
            <a:r>
              <a:rPr lang="en-GB" sz="3000"/>
              <a:t> in a single cells</a:t>
            </a:r>
            <a:endParaRPr sz="3000"/>
          </a:p>
        </p:txBody>
      </p:sp>
      <p:sp>
        <p:nvSpPr>
          <p:cNvPr id="154" name="Google Shape;154;p27"/>
          <p:cNvSpPr/>
          <p:nvPr/>
        </p:nvSpPr>
        <p:spPr>
          <a:xfrm>
            <a:off x="8171925" y="4554650"/>
            <a:ext cx="660300" cy="284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27"/>
          <p:cNvSpPr txBox="1"/>
          <p:nvPr/>
        </p:nvSpPr>
        <p:spPr>
          <a:xfrm>
            <a:off x="746425" y="2117125"/>
            <a:ext cx="5374200" cy="2847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First Normal Form (1NF)</a:t>
            </a:r>
            <a:endParaRPr/>
          </a:p>
        </p:txBody>
      </p:sp>
      <p:sp>
        <p:nvSpPr>
          <p:cNvPr id="161" name="Google Shape;161;p28"/>
          <p:cNvSpPr txBox="1"/>
          <p:nvPr>
            <p:ph idx="1" type="body"/>
          </p:nvPr>
        </p:nvSpPr>
        <p:spPr>
          <a:xfrm>
            <a:off x="311700" y="1017725"/>
            <a:ext cx="4416600" cy="178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Each cell holds one value (atomic).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Rows uniquely identified.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62" name="Google Shape;16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8451" y="1194088"/>
            <a:ext cx="4103849" cy="2314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1" y="2430754"/>
            <a:ext cx="4749650" cy="1635001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8"/>
          <p:cNvSpPr txBox="1"/>
          <p:nvPr/>
        </p:nvSpPr>
        <p:spPr>
          <a:xfrm>
            <a:off x="350125" y="4065750"/>
            <a:ext cx="4672800" cy="43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700">
                <a:solidFill>
                  <a:schemeClr val="dk2"/>
                </a:solidFill>
              </a:rPr>
              <a:t>Before (with </a:t>
            </a:r>
            <a:r>
              <a:rPr b="1" lang="en-GB" sz="1700">
                <a:solidFill>
                  <a:schemeClr val="dk2"/>
                </a:solidFill>
              </a:rPr>
              <a:t>repeating</a:t>
            </a:r>
            <a:r>
              <a:rPr b="1" lang="en-GB" sz="1700">
                <a:solidFill>
                  <a:schemeClr val="dk2"/>
                </a:solidFill>
              </a:rPr>
              <a:t> groups of attributes)</a:t>
            </a:r>
            <a:endParaRPr b="1" sz="1700">
              <a:solidFill>
                <a:schemeClr val="dk2"/>
              </a:solidFill>
            </a:endParaRPr>
          </a:p>
        </p:txBody>
      </p:sp>
      <p:sp>
        <p:nvSpPr>
          <p:cNvPr id="165" name="Google Shape;165;p28"/>
          <p:cNvSpPr txBox="1"/>
          <p:nvPr/>
        </p:nvSpPr>
        <p:spPr>
          <a:xfrm>
            <a:off x="5061350" y="3508500"/>
            <a:ext cx="3771000" cy="43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700">
                <a:solidFill>
                  <a:schemeClr val="dk2"/>
                </a:solidFill>
              </a:rPr>
              <a:t>After (removing repeating groups)</a:t>
            </a:r>
            <a:endParaRPr b="1" sz="17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Eliminating Repeating Groups</a:t>
            </a:r>
            <a:endParaRPr b="1"/>
          </a:p>
        </p:txBody>
      </p:sp>
      <p:sp>
        <p:nvSpPr>
          <p:cNvPr id="171" name="Google Shape;171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3600"/>
              <a:t>To normalize a table, we first put it in a </a:t>
            </a:r>
            <a:r>
              <a:rPr b="1" lang="en-GB" sz="3600">
                <a:highlight>
                  <a:srgbClr val="FFFF00"/>
                </a:highlight>
              </a:rPr>
              <a:t>proper table format</a:t>
            </a:r>
            <a:r>
              <a:rPr lang="en-GB" sz="3600"/>
              <a:t> so that each row and column -- each cell -- represents  a </a:t>
            </a:r>
            <a:r>
              <a:rPr b="1" lang="en-GB" sz="3600">
                <a:highlight>
                  <a:srgbClr val="B6D7A8"/>
                </a:highlight>
              </a:rPr>
              <a:t>single value</a:t>
            </a:r>
            <a:r>
              <a:rPr lang="en-GB" sz="3600"/>
              <a:t>.</a:t>
            </a:r>
            <a:endParaRPr sz="2400"/>
          </a:p>
        </p:txBody>
      </p:sp>
      <p:sp>
        <p:nvSpPr>
          <p:cNvPr id="172" name="Google Shape;172;p29"/>
          <p:cNvSpPr/>
          <p:nvPr/>
        </p:nvSpPr>
        <p:spPr>
          <a:xfrm>
            <a:off x="8171925" y="4554650"/>
            <a:ext cx="660300" cy="284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0"/>
          <p:cNvSpPr txBox="1"/>
          <p:nvPr/>
        </p:nvSpPr>
        <p:spPr>
          <a:xfrm>
            <a:off x="137550" y="3580900"/>
            <a:ext cx="8868900" cy="110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Before: Each row represented information about a single project. Including all people working on it and the work they’ve done → So the </a:t>
            </a:r>
            <a:r>
              <a:rPr b="1" lang="en-GB" sz="2400">
                <a:highlight>
                  <a:srgbClr val="FFFF00"/>
                </a:highlight>
              </a:rPr>
              <a:t>PK was PROJ_NUM</a:t>
            </a:r>
            <a:endParaRPr b="1" sz="2400">
              <a:highlight>
                <a:srgbClr val="FFFF00"/>
              </a:highlight>
            </a:endParaRPr>
          </a:p>
        </p:txBody>
      </p:sp>
      <p:pic>
        <p:nvPicPr>
          <p:cNvPr id="178" name="Google Shape;17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375" y="729300"/>
            <a:ext cx="8995251" cy="2775875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30"/>
          <p:cNvSpPr/>
          <p:nvPr/>
        </p:nvSpPr>
        <p:spPr>
          <a:xfrm>
            <a:off x="8171925" y="4554650"/>
            <a:ext cx="660300" cy="284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30"/>
          <p:cNvSpPr txBox="1"/>
          <p:nvPr/>
        </p:nvSpPr>
        <p:spPr>
          <a:xfrm>
            <a:off x="1438550" y="1772625"/>
            <a:ext cx="6337800" cy="3660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1"/>
          <p:cNvSpPr txBox="1"/>
          <p:nvPr/>
        </p:nvSpPr>
        <p:spPr>
          <a:xfrm>
            <a:off x="137550" y="3865875"/>
            <a:ext cx="8868900" cy="110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</p:txBody>
      </p:sp>
      <p:sp>
        <p:nvSpPr>
          <p:cNvPr id="186" name="Google Shape;186;p31"/>
          <p:cNvSpPr/>
          <p:nvPr/>
        </p:nvSpPr>
        <p:spPr>
          <a:xfrm>
            <a:off x="8171925" y="4554650"/>
            <a:ext cx="660300" cy="284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7" name="Google Shape;18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8325" y="128775"/>
            <a:ext cx="6845350" cy="4565800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31"/>
          <p:cNvSpPr txBox="1"/>
          <p:nvPr/>
        </p:nvSpPr>
        <p:spPr>
          <a:xfrm>
            <a:off x="1072100" y="1065400"/>
            <a:ext cx="6337800" cy="2085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31"/>
          <p:cNvSpPr txBox="1"/>
          <p:nvPr/>
        </p:nvSpPr>
        <p:spPr>
          <a:xfrm>
            <a:off x="648175" y="2631775"/>
            <a:ext cx="7325400" cy="2062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Each row represents the work of a particular employee in a specific project, so both PROJ_NUM and EMP_NUM identify the row → </a:t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highlight>
                  <a:srgbClr val="FFFF00"/>
                </a:highlight>
              </a:rPr>
              <a:t>PK is (PROJ_NUM + EMP_NUM)</a:t>
            </a:r>
            <a:endParaRPr b="1" sz="2400">
              <a:highlight>
                <a:srgbClr val="FFFF00"/>
              </a:highlight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So far ...</a:t>
            </a:r>
            <a:endParaRPr b="1"/>
          </a:p>
        </p:txBody>
      </p:sp>
      <p:sp>
        <p:nvSpPr>
          <p:cNvPr id="62" name="Google Shape;62;p14"/>
          <p:cNvSpPr txBox="1"/>
          <p:nvPr/>
        </p:nvSpPr>
        <p:spPr>
          <a:xfrm>
            <a:off x="1203000" y="1621063"/>
            <a:ext cx="2487600" cy="492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/>
              <a:t>Database Design</a:t>
            </a:r>
            <a:endParaRPr b="1" sz="1800"/>
          </a:p>
        </p:txBody>
      </p:sp>
      <p:sp>
        <p:nvSpPr>
          <p:cNvPr id="63" name="Google Shape;63;p14"/>
          <p:cNvSpPr txBox="1"/>
          <p:nvPr/>
        </p:nvSpPr>
        <p:spPr>
          <a:xfrm>
            <a:off x="5453375" y="1621063"/>
            <a:ext cx="2487600" cy="492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/>
              <a:t>Table Structures</a:t>
            </a:r>
            <a:endParaRPr b="1" sz="1800"/>
          </a:p>
        </p:txBody>
      </p:sp>
      <p:sp>
        <p:nvSpPr>
          <p:cNvPr id="64" name="Google Shape;64;p14"/>
          <p:cNvSpPr txBox="1"/>
          <p:nvPr/>
        </p:nvSpPr>
        <p:spPr>
          <a:xfrm>
            <a:off x="1203000" y="2113663"/>
            <a:ext cx="2487600" cy="7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Model / Blueprint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ERD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14"/>
          <p:cNvSpPr txBox="1"/>
          <p:nvPr/>
        </p:nvSpPr>
        <p:spPr>
          <a:xfrm>
            <a:off x="5453375" y="2113663"/>
            <a:ext cx="2487600" cy="7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Relational Model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6" name="Google Shape;66;p14"/>
          <p:cNvCxnSpPr>
            <a:endCxn id="63" idx="1"/>
          </p:cNvCxnSpPr>
          <p:nvPr/>
        </p:nvCxnSpPr>
        <p:spPr>
          <a:xfrm>
            <a:off x="3690575" y="1867363"/>
            <a:ext cx="1762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7" name="Google Shape;67;p14"/>
          <p:cNvCxnSpPr/>
          <p:nvPr/>
        </p:nvCxnSpPr>
        <p:spPr>
          <a:xfrm>
            <a:off x="2909500" y="2738688"/>
            <a:ext cx="30405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68" name="Google Shape;68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5050" y="2975287"/>
            <a:ext cx="92352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62188" y="2944884"/>
            <a:ext cx="1762801" cy="633506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4"/>
          <p:cNvSpPr txBox="1"/>
          <p:nvPr/>
        </p:nvSpPr>
        <p:spPr>
          <a:xfrm>
            <a:off x="3782250" y="1565100"/>
            <a:ext cx="1579500" cy="2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Gets Mapped</a:t>
            </a:r>
            <a:endParaRPr sz="12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The Normalization Process </a:t>
            </a:r>
            <a:endParaRPr b="1"/>
          </a:p>
        </p:txBody>
      </p:sp>
      <p:sp>
        <p:nvSpPr>
          <p:cNvPr id="195" name="Google Shape;195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Notice that so far we have:</a:t>
            </a:r>
            <a:endParaRPr sz="2400"/>
          </a:p>
          <a:p>
            <a:pPr indent="-381000" lvl="0" marL="457200" rtl="0" algn="l">
              <a:spcBef>
                <a:spcPts val="1600"/>
              </a:spcBef>
              <a:spcAft>
                <a:spcPts val="0"/>
              </a:spcAft>
              <a:buSzPts val="2400"/>
              <a:buAutoNum type="arabicPeriod"/>
            </a:pPr>
            <a:r>
              <a:rPr b="1" lang="en-GB" sz="2400">
                <a:highlight>
                  <a:srgbClr val="FFFF00"/>
                </a:highlight>
              </a:rPr>
              <a:t>eliminated repeating groups</a:t>
            </a:r>
            <a:r>
              <a:rPr lang="en-GB" sz="2400"/>
              <a:t> of attributes so that each row and column contains only one value. 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GB" sz="2400"/>
              <a:t>identified the </a:t>
            </a:r>
            <a:r>
              <a:rPr b="1" lang="en-GB" sz="2400">
                <a:highlight>
                  <a:srgbClr val="B6D7A8"/>
                </a:highlight>
              </a:rPr>
              <a:t>new Primary Key</a:t>
            </a:r>
            <a:endParaRPr b="1" sz="2400">
              <a:highlight>
                <a:srgbClr val="B6D7A8"/>
              </a:highlight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GB" sz="2400"/>
              <a:t>...</a:t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196" name="Google Shape;196;p32"/>
          <p:cNvSpPr/>
          <p:nvPr/>
        </p:nvSpPr>
        <p:spPr>
          <a:xfrm>
            <a:off x="8171925" y="4554650"/>
            <a:ext cx="660300" cy="284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3. Identify </a:t>
            </a:r>
            <a:r>
              <a:rPr b="1" lang="en-GB">
                <a:highlight>
                  <a:srgbClr val="FFFF00"/>
                </a:highlight>
              </a:rPr>
              <a:t>Functional Dependencies</a:t>
            </a:r>
            <a:endParaRPr b="1">
              <a:highlight>
                <a:srgbClr val="FFFF00"/>
              </a:highlight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Partial Dependency</a:t>
            </a:r>
            <a:endParaRPr/>
          </a:p>
        </p:txBody>
      </p:sp>
      <p:sp>
        <p:nvSpPr>
          <p:cNvPr id="207" name="Google Shape;207;p34"/>
          <p:cNvSpPr txBox="1"/>
          <p:nvPr>
            <p:ph idx="1" type="body"/>
          </p:nvPr>
        </p:nvSpPr>
        <p:spPr>
          <a:xfrm>
            <a:off x="311700" y="1152475"/>
            <a:ext cx="8520600" cy="9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Occurs when a non-key attribute depends only on </a:t>
            </a:r>
            <a:r>
              <a:rPr b="1" lang="en-GB"/>
              <a:t>part </a:t>
            </a:r>
            <a:r>
              <a:rPr lang="en-GB"/>
              <a:t>of a composite key (and not the whole key)</a:t>
            </a:r>
            <a:endParaRPr/>
          </a:p>
        </p:txBody>
      </p:sp>
      <p:pic>
        <p:nvPicPr>
          <p:cNvPr id="208" name="Google Shape;20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8324" y="1983850"/>
            <a:ext cx="4718551" cy="2661074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34"/>
          <p:cNvSpPr txBox="1"/>
          <p:nvPr>
            <p:ph idx="1" type="body"/>
          </p:nvPr>
        </p:nvSpPr>
        <p:spPr>
          <a:xfrm>
            <a:off x="5860225" y="2310738"/>
            <a:ext cx="2391300" cy="2007300"/>
          </a:xfrm>
          <a:prstGeom prst="rect">
            <a:avLst/>
          </a:prstGeom>
          <a:solidFill>
            <a:srgbClr val="B6D7A8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-GB"/>
              <a:t>Can you detect any partial dependencies in the 1NF table we have so far?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5"/>
          <p:cNvSpPr txBox="1"/>
          <p:nvPr/>
        </p:nvSpPr>
        <p:spPr>
          <a:xfrm>
            <a:off x="137550" y="3865875"/>
            <a:ext cx="8868900" cy="110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</p:txBody>
      </p:sp>
      <p:pic>
        <p:nvPicPr>
          <p:cNvPr id="215" name="Google Shape;21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6050" y="133100"/>
            <a:ext cx="6711900" cy="4476800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35"/>
          <p:cNvSpPr txBox="1"/>
          <p:nvPr/>
        </p:nvSpPr>
        <p:spPr>
          <a:xfrm>
            <a:off x="1494400" y="1112700"/>
            <a:ext cx="1737000" cy="7677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35"/>
          <p:cNvSpPr txBox="1"/>
          <p:nvPr/>
        </p:nvSpPr>
        <p:spPr>
          <a:xfrm>
            <a:off x="4039575" y="133050"/>
            <a:ext cx="4632900" cy="447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en-GB" sz="2100"/>
              <a:t>Notice how PROJ_NAME depends only on PROJ_NUM.</a:t>
            </a:r>
            <a:endParaRPr sz="21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en-GB" sz="2100"/>
              <a:t>Knowing a project’s number, we can determine the project’s name because only one name is associated with any given project number.</a:t>
            </a:r>
            <a:endParaRPr sz="21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/>
              <a:t>I.e. we do not need to know the the entire key (PROJ_NUM, EMP_NUM) to determine PROJ_NAME. Which tells us the key in this table is </a:t>
            </a:r>
            <a:r>
              <a:rPr b="1" lang="en-GB"/>
              <a:t>not a good key as it is not minimal.</a:t>
            </a:r>
            <a:endParaRPr b="1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>
                <a:solidFill>
                  <a:schemeClr val="dk1"/>
                </a:solidFill>
                <a:highlight>
                  <a:srgbClr val="FFFF00"/>
                </a:highlight>
              </a:rPr>
              <a:t>PROJ_NUM→ PROJ_NAME</a:t>
            </a:r>
            <a:endParaRPr b="1"/>
          </a:p>
        </p:txBody>
      </p:sp>
      <p:sp>
        <p:nvSpPr>
          <p:cNvPr id="218" name="Google Shape;218;p35"/>
          <p:cNvSpPr txBox="1"/>
          <p:nvPr/>
        </p:nvSpPr>
        <p:spPr>
          <a:xfrm>
            <a:off x="1494400" y="1880400"/>
            <a:ext cx="1737000" cy="6738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6"/>
          <p:cNvSpPr txBox="1"/>
          <p:nvPr/>
        </p:nvSpPr>
        <p:spPr>
          <a:xfrm>
            <a:off x="137550" y="3865875"/>
            <a:ext cx="8868900" cy="110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</p:txBody>
      </p:sp>
      <p:pic>
        <p:nvPicPr>
          <p:cNvPr id="224" name="Google Shape;22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1550" y="128775"/>
            <a:ext cx="6893875" cy="4598151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36"/>
          <p:cNvSpPr txBox="1"/>
          <p:nvPr/>
        </p:nvSpPr>
        <p:spPr>
          <a:xfrm>
            <a:off x="2996325" y="1408775"/>
            <a:ext cx="4015200" cy="2115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36"/>
          <p:cNvSpPr txBox="1"/>
          <p:nvPr/>
        </p:nvSpPr>
        <p:spPr>
          <a:xfrm>
            <a:off x="2996325" y="2526875"/>
            <a:ext cx="4015200" cy="2115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36"/>
          <p:cNvSpPr txBox="1"/>
          <p:nvPr/>
        </p:nvSpPr>
        <p:spPr>
          <a:xfrm>
            <a:off x="1031550" y="3027425"/>
            <a:ext cx="7080900" cy="1699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/>
              <a:t>Similarly, given an employee’s number alone, we would know their name, job class and charge per hour:</a:t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>
                <a:highlight>
                  <a:srgbClr val="FFFF00"/>
                </a:highlight>
              </a:rPr>
              <a:t>EMP_NUM → (EMP_NAME, JOB_CLASS, CHG_HOUR)</a:t>
            </a:r>
            <a:endParaRPr sz="2100">
              <a:highlight>
                <a:srgbClr val="FFFF00"/>
              </a:highlight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highlight>
                <a:srgbClr val="FFFF00"/>
              </a:highlight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Partial Dependency</a:t>
            </a:r>
            <a:endParaRPr/>
          </a:p>
        </p:txBody>
      </p:sp>
      <p:sp>
        <p:nvSpPr>
          <p:cNvPr id="233" name="Google Shape;233;p37"/>
          <p:cNvSpPr txBox="1"/>
          <p:nvPr>
            <p:ph idx="1" type="body"/>
          </p:nvPr>
        </p:nvSpPr>
        <p:spPr>
          <a:xfrm>
            <a:off x="311700" y="1152475"/>
            <a:ext cx="8520600" cy="9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Occurs when a non-key attribute depends only on </a:t>
            </a:r>
            <a:r>
              <a:rPr b="1" lang="en-GB"/>
              <a:t>part </a:t>
            </a:r>
            <a:r>
              <a:rPr lang="en-GB"/>
              <a:t>of a composite key (and not the whole key)</a:t>
            </a:r>
            <a:endParaRPr/>
          </a:p>
        </p:txBody>
      </p:sp>
      <p:pic>
        <p:nvPicPr>
          <p:cNvPr id="234" name="Google Shape;23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8324" y="1983850"/>
            <a:ext cx="4718551" cy="2661074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37"/>
          <p:cNvSpPr txBox="1"/>
          <p:nvPr>
            <p:ph idx="1" type="body"/>
          </p:nvPr>
        </p:nvSpPr>
        <p:spPr>
          <a:xfrm>
            <a:off x="5376875" y="1983855"/>
            <a:ext cx="3607800" cy="266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</a:rPr>
              <a:t>Two partial dependencies in this table: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400">
                <a:solidFill>
                  <a:srgbClr val="000000"/>
                </a:solidFill>
              </a:rPr>
              <a:t>PROJ_NUM </a:t>
            </a:r>
            <a:r>
              <a:rPr lang="en-GB" sz="1400">
                <a:solidFill>
                  <a:srgbClr val="000000"/>
                </a:solidFill>
              </a:rPr>
              <a:t>→ PROJ_NAME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400">
                <a:solidFill>
                  <a:srgbClr val="000000"/>
                </a:solidFill>
              </a:rPr>
              <a:t>EMP_NUM</a:t>
            </a:r>
            <a:r>
              <a:rPr lang="en-GB" sz="1400">
                <a:solidFill>
                  <a:srgbClr val="000000"/>
                </a:solidFill>
              </a:rPr>
              <a:t> → 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000000"/>
                </a:solidFill>
              </a:rPr>
              <a:t>EMP_NAME, JOB_CLASS, CHG_HOUR</a:t>
            </a:r>
            <a:endParaRPr sz="14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4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2300" y="152400"/>
            <a:ext cx="6852173" cy="4570351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38"/>
          <p:cNvSpPr txBox="1"/>
          <p:nvPr/>
        </p:nvSpPr>
        <p:spPr>
          <a:xfrm>
            <a:off x="938850" y="2659950"/>
            <a:ext cx="7266300" cy="2062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Consider </a:t>
            </a:r>
            <a:r>
              <a:rPr b="1" lang="en-GB">
                <a:highlight>
                  <a:srgbClr val="FFFF00"/>
                </a:highlight>
              </a:rPr>
              <a:t>anomalies that could</a:t>
            </a:r>
            <a:r>
              <a:rPr lang="en-GB"/>
              <a:t> happen if we want to: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GB"/>
              <a:t>update the JOB_CLASS → should update many entries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GB"/>
              <a:t>insert a new employee → should be associated with a project / need for a phantom entity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GB"/>
              <a:t>delete an employee → project info might get deleted!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Also nothing prevents the user from typing slightly different versions of the same data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9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2"/>
                </a:solidFill>
              </a:rPr>
              <a:t>A Table in 1NF (i.e. any relational table) can still be subject to data redundancies, if there are any partial dependencies</a:t>
            </a:r>
            <a:r>
              <a:rPr lang="en-GB" sz="3000">
                <a:solidFill>
                  <a:schemeClr val="dk2"/>
                </a:solidFill>
              </a:rPr>
              <a:t>.</a:t>
            </a:r>
            <a:endParaRPr sz="30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Second Normal Form (2NF)</a:t>
            </a:r>
            <a:endParaRPr b="1"/>
          </a:p>
        </p:txBody>
      </p:sp>
      <p:sp>
        <p:nvSpPr>
          <p:cNvPr id="252" name="Google Shape;252;p4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2NF = 1NF + no </a:t>
            </a:r>
            <a:r>
              <a:rPr b="1" lang="en-GB" sz="2400"/>
              <a:t>partial dependencies.</a:t>
            </a:r>
            <a:endParaRPr b="1" sz="2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2400"/>
              <a:t>To remove partial dependencies, we:</a:t>
            </a:r>
            <a:endParaRPr sz="2400"/>
          </a:p>
          <a:p>
            <a:pPr indent="-381000" lvl="0" marL="914400" rtl="0" algn="l">
              <a:spcBef>
                <a:spcPts val="1600"/>
              </a:spcBef>
              <a:spcAft>
                <a:spcPts val="0"/>
              </a:spcAft>
              <a:buSzPts val="2400"/>
              <a:buAutoNum type="arabicPeriod"/>
            </a:pPr>
            <a:r>
              <a:rPr lang="en-GB" sz="2400"/>
              <a:t>Create a separate table for each partial dependency</a:t>
            </a:r>
            <a:endParaRPr sz="2400"/>
          </a:p>
          <a:p>
            <a:pPr indent="-381000" lvl="0" marL="9144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GB" sz="2400"/>
              <a:t>Reassign dependent attributes </a:t>
            </a:r>
            <a:endParaRPr sz="2400"/>
          </a:p>
        </p:txBody>
      </p:sp>
      <p:sp>
        <p:nvSpPr>
          <p:cNvPr id="253" name="Google Shape;253;p40"/>
          <p:cNvSpPr txBox="1"/>
          <p:nvPr>
            <p:ph idx="1" type="body"/>
          </p:nvPr>
        </p:nvSpPr>
        <p:spPr>
          <a:xfrm>
            <a:off x="480100" y="3245225"/>
            <a:ext cx="8520600" cy="8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3600"/>
              <a:t>X → Y</a:t>
            </a:r>
            <a:endParaRPr sz="3600"/>
          </a:p>
        </p:txBody>
      </p:sp>
      <p:sp>
        <p:nvSpPr>
          <p:cNvPr id="254" name="Google Shape;254;p40"/>
          <p:cNvSpPr/>
          <p:nvPr/>
        </p:nvSpPr>
        <p:spPr>
          <a:xfrm rot="-5400000">
            <a:off x="4221447" y="3653224"/>
            <a:ext cx="81300" cy="484500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cmpd="sng" w="77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4525" lIns="74525" spcFirstLastPara="1" rIns="74525" wrap="square" tIns="74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41"/>
          </a:p>
        </p:txBody>
      </p:sp>
      <p:sp>
        <p:nvSpPr>
          <p:cNvPr id="255" name="Google Shape;255;p40"/>
          <p:cNvSpPr txBox="1"/>
          <p:nvPr/>
        </p:nvSpPr>
        <p:spPr>
          <a:xfrm>
            <a:off x="3404775" y="4102069"/>
            <a:ext cx="1714500" cy="4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74525" lIns="74525" spcFirstLastPara="1" rIns="74525" wrap="square" tIns="745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467">
                <a:highlight>
                  <a:srgbClr val="FFFF00"/>
                </a:highlight>
              </a:rPr>
              <a:t>Determinant</a:t>
            </a:r>
            <a:endParaRPr b="1" sz="1467">
              <a:highlight>
                <a:srgbClr val="FFFF00"/>
              </a:highlight>
            </a:endParaRPr>
          </a:p>
        </p:txBody>
      </p:sp>
      <p:sp>
        <p:nvSpPr>
          <p:cNvPr id="256" name="Google Shape;256;p40"/>
          <p:cNvSpPr txBox="1"/>
          <p:nvPr/>
        </p:nvSpPr>
        <p:spPr>
          <a:xfrm>
            <a:off x="4504350" y="4102069"/>
            <a:ext cx="1714500" cy="4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74525" lIns="74525" spcFirstLastPara="1" rIns="74525" wrap="square" tIns="745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467">
                <a:highlight>
                  <a:srgbClr val="B6D7A8"/>
                </a:highlight>
              </a:rPr>
              <a:t>Dependent</a:t>
            </a:r>
            <a:endParaRPr b="1" sz="1467">
              <a:highlight>
                <a:srgbClr val="B6D7A8"/>
              </a:highlight>
            </a:endParaRPr>
          </a:p>
        </p:txBody>
      </p:sp>
      <p:sp>
        <p:nvSpPr>
          <p:cNvPr id="257" name="Google Shape;257;p40"/>
          <p:cNvSpPr/>
          <p:nvPr/>
        </p:nvSpPr>
        <p:spPr>
          <a:xfrm rot="-5400000">
            <a:off x="5232676" y="3654066"/>
            <a:ext cx="81300" cy="484500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cmpd="sng" w="77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4525" lIns="74525" spcFirstLastPara="1" rIns="74525" wrap="square" tIns="74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41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ctr"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b="1" lang="en-GB"/>
              <a:t>Create New Tables</a:t>
            </a:r>
            <a:endParaRPr b="1"/>
          </a:p>
        </p:txBody>
      </p:sp>
      <p:sp>
        <p:nvSpPr>
          <p:cNvPr id="263" name="Google Shape;263;p4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The determinants of the PDs each become the PK of a new table: </a:t>
            </a:r>
            <a:endParaRPr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45720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PROJECT</a:t>
            </a:r>
            <a:r>
              <a:rPr b="1" lang="en-GB"/>
              <a:t>(</a:t>
            </a:r>
            <a:r>
              <a:rPr b="1" lang="en-GB" u="sng"/>
              <a:t>PROJ_NUM</a:t>
            </a:r>
            <a:r>
              <a:rPr lang="en-GB"/>
              <a:t>)</a:t>
            </a:r>
            <a:endParaRPr/>
          </a:p>
          <a:p>
            <a:pPr indent="45720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EMPLOYEE(</a:t>
            </a:r>
            <a:r>
              <a:rPr b="1" lang="en-GB" u="sng"/>
              <a:t>EMP_NUM</a:t>
            </a:r>
            <a:r>
              <a:rPr lang="en-GB"/>
              <a:t>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Also, </a:t>
            </a:r>
            <a:r>
              <a:rPr lang="en-GB"/>
              <a:t>the</a:t>
            </a:r>
            <a:r>
              <a:rPr lang="en-GB"/>
              <a:t> </a:t>
            </a:r>
            <a:r>
              <a:rPr b="1" lang="en-GB">
                <a:highlight>
                  <a:srgbClr val="FFFF00"/>
                </a:highlight>
              </a:rPr>
              <a:t>original table</a:t>
            </a:r>
            <a:r>
              <a:rPr lang="en-GB"/>
              <a:t> </a:t>
            </a:r>
            <a:r>
              <a:rPr lang="en-GB"/>
              <a:t>remains in the DB: </a:t>
            </a:r>
            <a:endParaRPr/>
          </a:p>
          <a:p>
            <a:pPr indent="45720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ASSIGNMENT</a:t>
            </a:r>
            <a:r>
              <a:rPr b="1" lang="en-GB"/>
              <a:t>(</a:t>
            </a:r>
            <a:r>
              <a:rPr b="1" lang="en-GB" u="sng"/>
              <a:t>PROJ_NUM, EMP_NUM</a:t>
            </a:r>
            <a:r>
              <a:rPr b="1" lang="en-GB"/>
              <a:t>)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41"/>
          <p:cNvSpPr txBox="1"/>
          <p:nvPr/>
        </p:nvSpPr>
        <p:spPr>
          <a:xfrm>
            <a:off x="5536175" y="2108900"/>
            <a:ext cx="1438500" cy="4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highlight>
                  <a:srgbClr val="FFFF00"/>
                </a:highlight>
              </a:rPr>
              <a:t>New Tables</a:t>
            </a:r>
            <a:endParaRPr b="1" sz="1800">
              <a:highlight>
                <a:srgbClr val="FFFF00"/>
              </a:highlight>
            </a:endParaRPr>
          </a:p>
        </p:txBody>
      </p:sp>
      <p:cxnSp>
        <p:nvCxnSpPr>
          <p:cNvPr id="265" name="Google Shape;265;p41"/>
          <p:cNvCxnSpPr/>
          <p:nvPr/>
        </p:nvCxnSpPr>
        <p:spPr>
          <a:xfrm rot="10800000">
            <a:off x="4698275" y="2340650"/>
            <a:ext cx="837900" cy="57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/>
          <p:nvPr>
            <p:ph type="title"/>
          </p:nvPr>
        </p:nvSpPr>
        <p:spPr>
          <a:xfrm>
            <a:off x="1700100" y="438000"/>
            <a:ext cx="47382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highlight>
                  <a:srgbClr val="FFFF00"/>
                </a:highlight>
              </a:rPr>
              <a:t>How do we evaluate</a:t>
            </a:r>
            <a:r>
              <a:rPr lang="en-GB"/>
              <a:t> whether our table structures are good</a:t>
            </a:r>
            <a:endParaRPr/>
          </a:p>
        </p:txBody>
      </p:sp>
      <p:pic>
        <p:nvPicPr>
          <p:cNvPr id="76" name="Google Shape;7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07818" y="1980593"/>
            <a:ext cx="1005600" cy="100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2. Re-assign Dependent Attributes</a:t>
            </a:r>
            <a:endParaRPr b="1"/>
          </a:p>
        </p:txBody>
      </p:sp>
      <p:sp>
        <p:nvSpPr>
          <p:cNvPr id="271" name="Google Shape;271;p4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2100"/>
              <a:t>PROJECT (</a:t>
            </a:r>
            <a:r>
              <a:rPr b="1" lang="en-GB" sz="2100" u="sng"/>
              <a:t>PRJ_NUM</a:t>
            </a:r>
            <a:r>
              <a:rPr lang="en-GB" sz="2100"/>
              <a:t>, </a:t>
            </a:r>
            <a:r>
              <a:rPr lang="en-GB" sz="2100">
                <a:highlight>
                  <a:srgbClr val="FFF2CC"/>
                </a:highlight>
              </a:rPr>
              <a:t>PROJ_NAME</a:t>
            </a:r>
            <a:r>
              <a:rPr lang="en-GB" sz="2100"/>
              <a:t>)</a:t>
            </a:r>
            <a:endParaRPr sz="21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2100"/>
              <a:t>EMPLOYEE (</a:t>
            </a:r>
            <a:r>
              <a:rPr b="1" lang="en-GB" sz="2100" u="sng"/>
              <a:t>EMP_NUM</a:t>
            </a:r>
            <a:r>
              <a:rPr lang="en-GB" sz="2100"/>
              <a:t>, </a:t>
            </a:r>
            <a:r>
              <a:rPr lang="en-GB" sz="2100">
                <a:highlight>
                  <a:srgbClr val="FFF2CC"/>
                </a:highlight>
              </a:rPr>
              <a:t>EMP_NAME, JOB_CLASS, CHG_HOUR</a:t>
            </a:r>
            <a:r>
              <a:rPr lang="en-GB" sz="2100"/>
              <a:t>)</a:t>
            </a:r>
            <a:endParaRPr sz="21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2100"/>
              <a:t>ASSIGNMENT (</a:t>
            </a:r>
            <a:r>
              <a:rPr b="1" lang="en-GB" sz="2100" u="sng"/>
              <a:t>PROJ_NUM</a:t>
            </a:r>
            <a:r>
              <a:rPr lang="en-GB" sz="2100"/>
              <a:t>, </a:t>
            </a:r>
            <a:r>
              <a:rPr b="1" lang="en-GB" sz="2100" u="sng"/>
              <a:t>EMP_NUM</a:t>
            </a:r>
            <a:r>
              <a:rPr lang="en-GB" sz="2100"/>
              <a:t>, </a:t>
            </a:r>
            <a:r>
              <a:rPr lang="en-GB" sz="2100">
                <a:highlight>
                  <a:srgbClr val="D9EAD3"/>
                </a:highlight>
              </a:rPr>
              <a:t>ASSIGN_HOUR</a:t>
            </a:r>
            <a:r>
              <a:rPr lang="en-GB" sz="2100"/>
              <a:t>)</a:t>
            </a:r>
            <a:endParaRPr sz="2100"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Any attribute not partially dependent remains in the </a:t>
            </a:r>
            <a:r>
              <a:rPr b="1" lang="en-GB"/>
              <a:t>original table</a:t>
            </a:r>
            <a:endParaRPr b="1"/>
          </a:p>
        </p:txBody>
      </p:sp>
      <p:cxnSp>
        <p:nvCxnSpPr>
          <p:cNvPr id="272" name="Google Shape;272;p42"/>
          <p:cNvCxnSpPr/>
          <p:nvPr/>
        </p:nvCxnSpPr>
        <p:spPr>
          <a:xfrm flipH="1" rot="10800000">
            <a:off x="5347075" y="3352100"/>
            <a:ext cx="502200" cy="5700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73" name="Google Shape;273;p42"/>
          <p:cNvSpPr txBox="1"/>
          <p:nvPr/>
        </p:nvSpPr>
        <p:spPr>
          <a:xfrm>
            <a:off x="5347075" y="1250700"/>
            <a:ext cx="3606600" cy="10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The </a:t>
            </a:r>
            <a:r>
              <a:rPr b="1" lang="en-GB" sz="1800"/>
              <a:t>dependent attributes</a:t>
            </a:r>
            <a:r>
              <a:rPr lang="en-GB" sz="1800"/>
              <a:t> are moved over and removed from the original table</a:t>
            </a:r>
            <a:endParaRPr sz="1800"/>
          </a:p>
        </p:txBody>
      </p:sp>
      <p:cxnSp>
        <p:nvCxnSpPr>
          <p:cNvPr id="274" name="Google Shape;274;p42"/>
          <p:cNvCxnSpPr>
            <a:stCxn id="273" idx="1"/>
          </p:cNvCxnSpPr>
          <p:nvPr/>
        </p:nvCxnSpPr>
        <p:spPr>
          <a:xfrm flipH="1">
            <a:off x="4252975" y="1770450"/>
            <a:ext cx="1094100" cy="186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5" name="Google Shape;275;p42"/>
          <p:cNvCxnSpPr>
            <a:stCxn id="273" idx="1"/>
          </p:cNvCxnSpPr>
          <p:nvPr/>
        </p:nvCxnSpPr>
        <p:spPr>
          <a:xfrm flipH="1">
            <a:off x="5102575" y="1770450"/>
            <a:ext cx="244500" cy="5028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Google Shape;28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6099" y="176650"/>
            <a:ext cx="7331799" cy="4467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" name="Google Shape;285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550" y="280550"/>
            <a:ext cx="8554900" cy="4360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Transitive</a:t>
            </a:r>
            <a:r>
              <a:rPr b="1" lang="en-GB"/>
              <a:t> Dependency</a:t>
            </a:r>
            <a:endParaRPr b="1"/>
          </a:p>
        </p:txBody>
      </p:sp>
      <p:sp>
        <p:nvSpPr>
          <p:cNvPr id="291" name="Google Shape;291;p45"/>
          <p:cNvSpPr txBox="1"/>
          <p:nvPr>
            <p:ph idx="1" type="body"/>
          </p:nvPr>
        </p:nvSpPr>
        <p:spPr>
          <a:xfrm>
            <a:off x="311700" y="1152475"/>
            <a:ext cx="8520600" cy="141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Occurs</a:t>
            </a:r>
            <a:r>
              <a:rPr lang="en-GB"/>
              <a:t> when we have </a:t>
            </a:r>
            <a:r>
              <a:rPr lang="en-GB"/>
              <a:t>attributes in a table that only indirectly depend on the key. In fact they depend on an attribute which is not a candidate key in this table.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Example: EMP_NUM → JOB_CLASS→ CHG_HOUR</a:t>
            </a:r>
            <a:endParaRPr/>
          </a:p>
        </p:txBody>
      </p:sp>
      <p:pic>
        <p:nvPicPr>
          <p:cNvPr id="292" name="Google Shape;292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3976" y="2569371"/>
            <a:ext cx="5776051" cy="1999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Eliminating transitive dependencies</a:t>
            </a:r>
            <a:endParaRPr/>
          </a:p>
        </p:txBody>
      </p:sp>
      <p:sp>
        <p:nvSpPr>
          <p:cNvPr id="298" name="Google Shape;298;p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Create a new table for each dependency.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Move the dependant attribute(s) to the new table.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Keep a copy of the determinant in the original.</a:t>
            </a:r>
            <a:endParaRPr/>
          </a:p>
        </p:txBody>
      </p:sp>
      <p:pic>
        <p:nvPicPr>
          <p:cNvPr id="299" name="Google Shape;29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817324"/>
            <a:ext cx="5376916" cy="1362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3875" y="1822175"/>
            <a:ext cx="2988425" cy="118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43886" y="3006275"/>
            <a:ext cx="2303850" cy="1362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2" name="Google Shape;302;p46"/>
          <p:cNvCxnSpPr/>
          <p:nvPr/>
        </p:nvCxnSpPr>
        <p:spPr>
          <a:xfrm flipH="1" rot="10800000">
            <a:off x="4445700" y="3233375"/>
            <a:ext cx="1347300" cy="4377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Third</a:t>
            </a:r>
            <a:r>
              <a:rPr b="1" lang="en-GB"/>
              <a:t> Normal Form (3NF) </a:t>
            </a:r>
            <a:endParaRPr b="1"/>
          </a:p>
        </p:txBody>
      </p:sp>
      <p:sp>
        <p:nvSpPr>
          <p:cNvPr id="308" name="Google Shape;308;p4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2400"/>
              <a:t>3 NF = 2NF + no </a:t>
            </a:r>
            <a:r>
              <a:rPr b="1" lang="en-GB" sz="2400"/>
              <a:t>transitive dependencies:</a:t>
            </a:r>
            <a:endParaRPr sz="3000"/>
          </a:p>
        </p:txBody>
      </p:sp>
      <p:pic>
        <p:nvPicPr>
          <p:cNvPr id="309" name="Google Shape;309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50077" y="1907250"/>
            <a:ext cx="5228575" cy="2392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Boyce-Codd Normal Form (BCNF)</a:t>
            </a:r>
            <a:endParaRPr/>
          </a:p>
        </p:txBody>
      </p:sp>
      <p:sp>
        <p:nvSpPr>
          <p:cNvPr id="315" name="Google Shape;315;p48"/>
          <p:cNvSpPr txBox="1"/>
          <p:nvPr>
            <p:ph idx="1" type="body"/>
          </p:nvPr>
        </p:nvSpPr>
        <p:spPr>
          <a:xfrm>
            <a:off x="311700" y="1152475"/>
            <a:ext cx="6055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Refinement of 3NF.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en-GB"/>
              <a:t>Difference from 3NF:</a:t>
            </a:r>
            <a:r>
              <a:rPr lang="en-GB"/>
              <a:t> 3NF allows certain exceptions (if the dependent attribute is part of a candidate key), but BCNF removes all exceptions.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en-GB"/>
              <a:t>Rule:</a:t>
            </a:r>
            <a:r>
              <a:rPr lang="en-GB"/>
              <a:t> For every FD X → Y, X must be a superkey.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en-GB"/>
              <a:t>Practical note:</a:t>
            </a:r>
            <a:r>
              <a:rPr lang="en-GB"/>
              <a:t> In most cases, if a schema is in 3NF it is also in BCNF. The only exception is when there exists an FD X → A where X is not a superkey and A is a prime attribute. In such cases the schema is in 3NF but not BCNF.</a:t>
            </a:r>
            <a:endParaRPr/>
          </a:p>
        </p:txBody>
      </p:sp>
      <p:pic>
        <p:nvPicPr>
          <p:cNvPr id="316" name="Google Shape;316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67500" y="2037013"/>
            <a:ext cx="2464700" cy="1647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Decomposition Principles</a:t>
            </a:r>
            <a:endParaRPr/>
          </a:p>
        </p:txBody>
      </p:sp>
      <p:sp>
        <p:nvSpPr>
          <p:cNvPr id="322" name="Google Shape;322;p4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When decomposing, ensure: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b="1" lang="en-GB"/>
              <a:t>Lossless-join:</a:t>
            </a:r>
            <a:r>
              <a:rPr lang="en-GB"/>
              <a:t> join of decomposed tables = original table.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-GB"/>
              <a:t>Rule: shared attribute must be a key in one table.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en-GB"/>
              <a:t>Dependency preservation:</a:t>
            </a:r>
            <a:r>
              <a:rPr lang="en-GB"/>
              <a:t> all FDs must still hold.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The Normalization Process </a:t>
            </a:r>
            <a:endParaRPr b="1"/>
          </a:p>
        </p:txBody>
      </p:sp>
      <p:sp>
        <p:nvSpPr>
          <p:cNvPr id="328" name="Google Shape;328;p5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en-GB"/>
              <a:t>eliminate repeating groups</a:t>
            </a:r>
            <a:r>
              <a:rPr lang="en-GB"/>
              <a:t> of attributes so that each row and column contains only one value.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identify the </a:t>
            </a:r>
            <a:r>
              <a:rPr b="1" lang="en-GB"/>
              <a:t>new Primary Key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Identify all </a:t>
            </a:r>
            <a:r>
              <a:rPr b="1" lang="en-GB"/>
              <a:t>dependencies </a:t>
            </a:r>
            <a:endParaRPr b="1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AutoNum type="alphaLcPeriod"/>
            </a:pPr>
            <a:r>
              <a:rPr lang="en-GB" sz="1800"/>
              <a:t>Eliminating partial dependencies → 2NF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AutoNum type="alphaLcPeriod"/>
            </a:pPr>
            <a:r>
              <a:rPr lang="en-GB" sz="1800"/>
              <a:t>Eliminating transitive dependencies → 3NF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Check BCNF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Verify lossless-joins + dependency preservation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Some Notes on Normalization</a:t>
            </a:r>
            <a:endParaRPr b="1"/>
          </a:p>
        </p:txBody>
      </p:sp>
      <p:sp>
        <p:nvSpPr>
          <p:cNvPr id="334" name="Google Shape;334;p51"/>
          <p:cNvSpPr txBox="1"/>
          <p:nvPr>
            <p:ph idx="1" type="body"/>
          </p:nvPr>
        </p:nvSpPr>
        <p:spPr>
          <a:xfrm>
            <a:off x="311700" y="10177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Two ways to apply normalization:</a:t>
            </a:r>
            <a:endParaRPr/>
          </a:p>
          <a:p>
            <a:pPr indent="-31750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GB" sz="1400"/>
              <a:t>Examine initial ERD to see if the design can be improved by Normalization</a:t>
            </a:r>
            <a:endParaRPr sz="1400"/>
          </a:p>
          <a:p>
            <a:pPr indent="-31750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GB" sz="1400"/>
              <a:t>More often, the DB designer is asked to </a:t>
            </a:r>
            <a:r>
              <a:rPr b="1" lang="en-GB" sz="1400">
                <a:highlight>
                  <a:srgbClr val="FFE599"/>
                </a:highlight>
              </a:rPr>
              <a:t>modify existing data structures</a:t>
            </a:r>
            <a:r>
              <a:rPr lang="en-GB" sz="1400"/>
              <a:t> (files, spreadsheets, or existing DB structures)</a:t>
            </a:r>
            <a:endParaRPr sz="1400"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Optimal implementation → requires at least 3NF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en-GB">
                <a:highlight>
                  <a:srgbClr val="FFFF00"/>
                </a:highlight>
              </a:rPr>
              <a:t>Normalization purity</a:t>
            </a:r>
            <a:r>
              <a:rPr lang="en-GB"/>
              <a:t> is </a:t>
            </a:r>
            <a:r>
              <a:rPr lang="en-GB"/>
              <a:t>often difficult to sustain  in the modern database environment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-GB"/>
              <a:t>Sometimes redundancy is kept intentionally: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-GB"/>
              <a:t>For performance.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-GB"/>
              <a:t>For reporting/analytics.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-GB"/>
              <a:t>Trade-off: efficiency vs consistency.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What you will learn …</a:t>
            </a:r>
            <a:r>
              <a:rPr lang="en-GB"/>
              <a:t> </a:t>
            </a:r>
            <a:endParaRPr/>
          </a:p>
        </p:txBody>
      </p:sp>
      <p:sp>
        <p:nvSpPr>
          <p:cNvPr id="82" name="Google Shape;82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At the end of this class you will be able to:</a:t>
            </a:r>
            <a:endParaRPr/>
          </a:p>
          <a:p>
            <a:pPr indent="-361950" lvl="0" marL="457200" rtl="0" algn="l">
              <a:spcBef>
                <a:spcPts val="1600"/>
              </a:spcBef>
              <a:spcAft>
                <a:spcPts val="0"/>
              </a:spcAft>
              <a:buSzPts val="2100"/>
              <a:buChar char="-"/>
            </a:pPr>
            <a:r>
              <a:rPr lang="en-GB" sz="2100"/>
              <a:t>Explain </a:t>
            </a:r>
            <a:r>
              <a:rPr b="1" lang="en-GB" sz="2100">
                <a:highlight>
                  <a:srgbClr val="FFFF00"/>
                </a:highlight>
              </a:rPr>
              <a:t>what</a:t>
            </a:r>
            <a:r>
              <a:rPr lang="en-GB" sz="2100"/>
              <a:t> normalization is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en-GB" sz="2100"/>
              <a:t>Explain </a:t>
            </a:r>
            <a:r>
              <a:rPr b="1" lang="en-GB" sz="2100">
                <a:highlight>
                  <a:srgbClr val="B6D7A8"/>
                </a:highlight>
              </a:rPr>
              <a:t>why</a:t>
            </a:r>
            <a:r>
              <a:rPr lang="en-GB" sz="2100"/>
              <a:t> we normalize database tables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en-GB" sz="2100"/>
              <a:t>Explain </a:t>
            </a:r>
            <a:r>
              <a:rPr b="1" lang="en-GB" sz="2100">
                <a:highlight>
                  <a:srgbClr val="FFE599"/>
                </a:highlight>
              </a:rPr>
              <a:t>the process</a:t>
            </a:r>
            <a:r>
              <a:rPr lang="en-GB" sz="2100"/>
              <a:t> of normalization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en-GB" sz="2100"/>
              <a:t>Discuss situations where </a:t>
            </a:r>
            <a:r>
              <a:rPr b="1" lang="en-GB" sz="2100">
                <a:highlight>
                  <a:srgbClr val="00FFFF"/>
                </a:highlight>
              </a:rPr>
              <a:t>denormalization</a:t>
            </a:r>
            <a:r>
              <a:rPr lang="en-GB" sz="2100"/>
              <a:t> might be required</a:t>
            </a:r>
            <a:endParaRPr sz="21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highlight>
                <a:srgbClr val="FF9900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5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/>
              <a:t>FDs = discover hidden redundancy.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/>
              <a:t>Normalization = remove anomalies stepwise.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/>
              <a:t>1NF → atomic values.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/>
              <a:t>2NF → no partial dependencies.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/>
              <a:t>3NF → no transitive dependencies.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/>
              <a:t>BCNF → every FD has a superkey.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/>
              <a:t>Always check: lossless-join + dependency preservation.</a:t>
            </a:r>
            <a:endParaRPr/>
          </a:p>
        </p:txBody>
      </p:sp>
      <p:sp>
        <p:nvSpPr>
          <p:cNvPr id="340" name="Google Shape;340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Summary</a:t>
            </a:r>
            <a:endParaRPr b="1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 txBox="1"/>
          <p:nvPr>
            <p:ph type="title"/>
          </p:nvPr>
        </p:nvSpPr>
        <p:spPr>
          <a:xfrm>
            <a:off x="1700100" y="438000"/>
            <a:ext cx="47382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highlight>
                  <a:srgbClr val="FFFF00"/>
                </a:highlight>
              </a:rPr>
              <a:t>How do we evaluate</a:t>
            </a:r>
            <a:r>
              <a:rPr lang="en-GB"/>
              <a:t> whether our table structures are good</a:t>
            </a:r>
            <a:endParaRPr/>
          </a:p>
        </p:txBody>
      </p:sp>
      <p:pic>
        <p:nvPicPr>
          <p:cNvPr id="88" name="Google Shape;8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07818" y="1980593"/>
            <a:ext cx="1005600" cy="100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8"/>
          <p:cNvSpPr txBox="1"/>
          <p:nvPr>
            <p:ph type="title"/>
          </p:nvPr>
        </p:nvSpPr>
        <p:spPr>
          <a:xfrm>
            <a:off x="466200" y="450150"/>
            <a:ext cx="82116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Table structures are </a:t>
            </a:r>
            <a:r>
              <a:rPr b="1" lang="en-GB">
                <a:highlight>
                  <a:srgbClr val="FFFF00"/>
                </a:highlight>
              </a:rPr>
              <a:t>good</a:t>
            </a:r>
            <a:r>
              <a:rPr lang="en-GB"/>
              <a:t> </a:t>
            </a:r>
            <a:r>
              <a:rPr lang="en-GB">
                <a:highlight>
                  <a:srgbClr val="B6D7A8"/>
                </a:highlight>
              </a:rPr>
              <a:t>when redundancy is controlled. </a:t>
            </a:r>
            <a:endParaRPr>
              <a:highlight>
                <a:srgbClr val="B6D7A8"/>
              </a:highlight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Because →  </a:t>
            </a:r>
            <a:r>
              <a:rPr b="1" lang="en-GB" sz="3000"/>
              <a:t>Redundancy causes anomalies</a:t>
            </a:r>
            <a:r>
              <a:rPr lang="en-GB" sz="3000"/>
              <a:t>:</a:t>
            </a:r>
            <a:endParaRPr sz="3000"/>
          </a:p>
          <a:p>
            <a:pPr indent="-381000" lvl="0" marL="9144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b="1" lang="en-GB"/>
              <a:t>Update anomalies</a:t>
            </a:r>
            <a:r>
              <a:rPr lang="en-GB"/>
              <a:t> (need to change many rows)</a:t>
            </a:r>
            <a:endParaRPr/>
          </a:p>
          <a:p>
            <a:pPr indent="-381000" lvl="0" marL="9144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b="1" lang="en-GB"/>
              <a:t>Insertion anomalies</a:t>
            </a:r>
            <a:r>
              <a:rPr lang="en-GB"/>
              <a:t> (can’t add data without unrelated info)</a:t>
            </a:r>
            <a:endParaRPr/>
          </a:p>
          <a:p>
            <a:pPr indent="-381000" lvl="0" marL="9144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b="1" lang="en-GB"/>
              <a:t>Deletion anomalies</a:t>
            </a:r>
            <a:r>
              <a:rPr lang="en-GB"/>
              <a:t> (losing facts when deleting rows)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Examples of Anomalies</a:t>
            </a:r>
            <a:endParaRPr/>
          </a:p>
        </p:txBody>
      </p:sp>
      <p:sp>
        <p:nvSpPr>
          <p:cNvPr id="99" name="Google Shape;99;p19"/>
          <p:cNvSpPr txBox="1"/>
          <p:nvPr>
            <p:ph idx="1" type="body"/>
          </p:nvPr>
        </p:nvSpPr>
        <p:spPr>
          <a:xfrm>
            <a:off x="311700" y="1152475"/>
            <a:ext cx="5092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Update anomalies</a:t>
            </a:r>
            <a:r>
              <a:rPr lang="en-GB"/>
              <a:t> (e.g., in the STUDENT–COURSE table: schema STUDENT_COURSE(StudentID, CourseID, Instructor). If Instructor changes, many rows for that course must be updated)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-GB"/>
              <a:t>Insertion anomalies</a:t>
            </a:r>
            <a:r>
              <a:rPr lang="en-GB"/>
              <a:t> (e.g., can’t add a new course until at least one student enrolls)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-GB"/>
              <a:t>Deletion anomalies </a:t>
            </a:r>
            <a:r>
              <a:rPr lang="en-GB"/>
              <a:t>(e.g., deleting the last student from a course may also remove the course information)</a:t>
            </a:r>
            <a:endParaRPr/>
          </a:p>
        </p:txBody>
      </p:sp>
      <p:sp>
        <p:nvSpPr>
          <p:cNvPr id="100" name="Google Shape;100;p19"/>
          <p:cNvSpPr txBox="1"/>
          <p:nvPr>
            <p:ph idx="1" type="body"/>
          </p:nvPr>
        </p:nvSpPr>
        <p:spPr>
          <a:xfrm>
            <a:off x="5251300" y="1228525"/>
            <a:ext cx="3581100" cy="3416400"/>
          </a:xfrm>
          <a:prstGeom prst="rect">
            <a:avLst/>
          </a:prstGeom>
          <a:solidFill>
            <a:srgbClr val="B6D7A8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❏"/>
            </a:pPr>
            <a:r>
              <a:rPr b="1" lang="en-GB" sz="2400"/>
              <a:t>Bonus points</a:t>
            </a:r>
            <a:r>
              <a:rPr lang="en-GB" sz="2400"/>
              <a:t> for producing a visual to show these tables and the </a:t>
            </a:r>
            <a:r>
              <a:rPr lang="en-GB" sz="2400"/>
              <a:t>redundant</a:t>
            </a:r>
            <a:r>
              <a:rPr lang="en-GB" sz="2400"/>
              <a:t> data in them. So we can see the anomalies. </a:t>
            </a:r>
            <a:endParaRPr sz="24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 txBox="1"/>
          <p:nvPr>
            <p:ph type="title"/>
          </p:nvPr>
        </p:nvSpPr>
        <p:spPr>
          <a:xfrm>
            <a:off x="577350" y="413750"/>
            <a:ext cx="79893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process of </a:t>
            </a:r>
            <a:r>
              <a:rPr b="1" lang="en-GB">
                <a:highlight>
                  <a:srgbClr val="FFFF00"/>
                </a:highlight>
              </a:rPr>
              <a:t>finding</a:t>
            </a:r>
            <a:r>
              <a:rPr lang="en-GB"/>
              <a:t> and then </a:t>
            </a:r>
            <a:r>
              <a:rPr b="1" lang="en-GB">
                <a:highlight>
                  <a:srgbClr val="B6D7A8"/>
                </a:highlight>
              </a:rPr>
              <a:t>eliminating</a:t>
            </a:r>
            <a:r>
              <a:rPr lang="en-GB"/>
              <a:t>  unnecessary/unwanted redundancies is called </a:t>
            </a:r>
            <a:r>
              <a:rPr b="1" lang="en-GB">
                <a:highlight>
                  <a:srgbClr val="9FC5E8"/>
                </a:highlight>
              </a:rPr>
              <a:t>Normalization</a:t>
            </a:r>
            <a:endParaRPr b="1">
              <a:highlight>
                <a:srgbClr val="9FC5E8"/>
              </a:highlight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Finding Redundancies</a:t>
            </a:r>
            <a:endParaRPr b="1"/>
          </a:p>
        </p:txBody>
      </p:sp>
      <p:sp>
        <p:nvSpPr>
          <p:cNvPr id="111" name="Google Shape;111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GB" sz="2400"/>
              <a:t>To find redundancies, we need to </a:t>
            </a:r>
            <a:r>
              <a:rPr b="1" lang="en-GB" sz="2400">
                <a:highlight>
                  <a:srgbClr val="FFFF00"/>
                </a:highlight>
              </a:rPr>
              <a:t>examine the relationships between attributes</a:t>
            </a:r>
            <a:r>
              <a:rPr lang="en-GB" sz="2400"/>
              <a:t> of an entity. </a:t>
            </a:r>
            <a:endParaRPr sz="2400"/>
          </a:p>
          <a:p>
            <a:pPr indent="0" lvl="0" marL="9144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381000" lvl="0" marL="457200" rtl="0" algn="l">
              <a:spcBef>
                <a:spcPts val="1600"/>
              </a:spcBef>
              <a:spcAft>
                <a:spcPts val="0"/>
              </a:spcAft>
              <a:buSzPts val="2400"/>
              <a:buChar char="-"/>
            </a:pPr>
            <a:r>
              <a:rPr lang="en-GB" sz="2400"/>
              <a:t>We are looking to find </a:t>
            </a:r>
            <a:r>
              <a:rPr b="1" lang="en-GB" sz="2400"/>
              <a:t>Functional Dependencies (FDs)</a:t>
            </a:r>
            <a:endParaRPr b="1" sz="24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